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4" r:id="rId4"/>
    <p:sldId id="269" r:id="rId5"/>
    <p:sldId id="270" r:id="rId6"/>
    <p:sldId id="259" r:id="rId7"/>
    <p:sldId id="275" r:id="rId8"/>
    <p:sldId id="274" r:id="rId9"/>
    <p:sldId id="272" r:id="rId10"/>
    <p:sldId id="273" r:id="rId11"/>
    <p:sldId id="271" r:id="rId12"/>
    <p:sldId id="277" r:id="rId13"/>
    <p:sldId id="278" r:id="rId14"/>
    <p:sldId id="279" r:id="rId15"/>
    <p:sldId id="260" r:id="rId16"/>
    <p:sldId id="280" r:id="rId17"/>
    <p:sldId id="281" r:id="rId18"/>
    <p:sldId id="261" r:id="rId19"/>
    <p:sldId id="276" r:id="rId20"/>
    <p:sldId id="262" r:id="rId21"/>
    <p:sldId id="263" r:id="rId22"/>
    <p:sldId id="268" r:id="rId23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0D7B01C-F8CC-4A34-AD59-F7C76B655E2D}">
          <p14:sldIdLst>
            <p14:sldId id="257"/>
            <p14:sldId id="258"/>
            <p14:sldId id="264"/>
            <p14:sldId id="269"/>
            <p14:sldId id="270"/>
            <p14:sldId id="259"/>
            <p14:sldId id="275"/>
            <p14:sldId id="274"/>
            <p14:sldId id="272"/>
            <p14:sldId id="273"/>
            <p14:sldId id="271"/>
            <p14:sldId id="277"/>
            <p14:sldId id="278"/>
            <p14:sldId id="279"/>
            <p14:sldId id="260"/>
          </p14:sldIdLst>
        </p14:section>
        <p14:section name="Раздел без заголовка" id="{4D4A9014-C29F-42E2-8603-1293227D40A3}">
          <p14:sldIdLst>
            <p14:sldId id="280"/>
            <p14:sldId id="281"/>
            <p14:sldId id="261"/>
            <p14:sldId id="276"/>
            <p14:sldId id="262"/>
            <p14:sldId id="263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D9C"/>
    <a:srgbClr val="00A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08" y="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7BCD7-388C-40CA-A268-22B6690F408D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1E327-4AAC-492F-ACC1-81632FC9F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61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E327-4AAC-492F-ACC1-81632FC9F7C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319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319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65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01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31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046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867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96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938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73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87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2B7-231B-45D2-96FD-5DC0460E9E84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02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E52B7-231B-45D2-96FD-5DC0460E9E84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D9861-7CF6-44C9-98E7-3CD8FCC4B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37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623" y="6381329"/>
            <a:ext cx="9144000" cy="476672"/>
          </a:xfrm>
          <a:prstGeom prst="rect">
            <a:avLst/>
          </a:prstGeom>
          <a:solidFill>
            <a:srgbClr val="E95C0C"/>
          </a:solidFill>
          <a:ln>
            <a:solidFill>
              <a:srgbClr val="E95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4962141"/>
            <a:ext cx="9144000" cy="1347179"/>
          </a:xfrm>
          <a:prstGeom prst="rect">
            <a:avLst/>
          </a:prstGeom>
          <a:solidFill>
            <a:srgbClr val="E95C0C"/>
          </a:solidFill>
          <a:ln>
            <a:solidFill>
              <a:srgbClr val="E95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624" y="6373480"/>
            <a:ext cx="2207359" cy="48452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</a:t>
            </a:r>
            <a:r>
              <a:rPr lang="ru-RU" sz="18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ЖКХменяется</a:t>
            </a:r>
            <a:endParaRPr lang="ru-RU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C:\Users\rizaeva\Desktop\РЦК\Фирменный стиль\Баннер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15601"/>
          <a:stretch/>
        </p:blipFill>
        <p:spPr bwMode="auto">
          <a:xfrm>
            <a:off x="-11623" y="616744"/>
            <a:ext cx="9192135" cy="434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907941" y="6373480"/>
            <a:ext cx="2207359" cy="48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</a:t>
            </a:r>
            <a:r>
              <a:rPr lang="ru-RU" sz="18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Городаменяются</a:t>
            </a:r>
            <a:endParaRPr lang="ru-RU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-37632"/>
            <a:ext cx="9144000" cy="654376"/>
          </a:xfrm>
          <a:prstGeom prst="rect">
            <a:avLst/>
          </a:prstGeom>
          <a:solidFill>
            <a:srgbClr val="00A6B7">
              <a:alpha val="98039"/>
            </a:srgbClr>
          </a:solidFill>
          <a:ln>
            <a:solidFill>
              <a:srgbClr val="00A6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4971996"/>
            <a:ext cx="9143999" cy="1337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ПРИОРИТЕТНЫЙ ПРОЕКТ</a:t>
            </a:r>
          </a:p>
          <a:p>
            <a:r>
              <a:rPr lang="ru-RU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«ФОРМИРОВАНИЕ КОМФОРТНОЙ ГОРОДСКОЙ СРЕДЫ»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Мемориальный комплекс </a:t>
            </a:r>
            <a:r>
              <a:rPr lang="ru-RU" sz="1800" dirty="0">
                <a:solidFill>
                  <a:schemeClr val="bg1"/>
                </a:solidFill>
              </a:rPr>
              <a:t>«Аллея Славы» по </a:t>
            </a:r>
            <a:r>
              <a:rPr lang="ru-RU" sz="1800" dirty="0" err="1">
                <a:solidFill>
                  <a:schemeClr val="bg1"/>
                </a:solidFill>
              </a:rPr>
              <a:t>ул.Победы</a:t>
            </a:r>
            <a:r>
              <a:rPr lang="ru-RU" sz="1800" dirty="0">
                <a:solidFill>
                  <a:schemeClr val="bg1"/>
                </a:solidFill>
              </a:rPr>
              <a:t> № 3а/1 </a:t>
            </a:r>
            <a:r>
              <a:rPr lang="ru-RU" sz="1800" dirty="0" err="1" smtClean="0">
                <a:solidFill>
                  <a:schemeClr val="bg1"/>
                </a:solidFill>
              </a:rPr>
              <a:t>п.Горноправдинск</a:t>
            </a:r>
            <a:endParaRPr lang="ru-RU" sz="1800" dirty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04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ИНФОРМАЦИЯ О ВОВЛЕЧЕНИИ НАСЕЛЕНИЯ В ПРОЦЕСС БЛАГОУСТРОЙСТВА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15</a:t>
            </a:r>
            <a:endParaRPr lang="ru-RU" sz="2400" b="1" dirty="0">
              <a:solidFill>
                <a:srgbClr val="00A6B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8441077"/>
              </p:ext>
            </p:extLst>
          </p:nvPr>
        </p:nvGraphicFramePr>
        <p:xfrm>
          <a:off x="498815" y="3474794"/>
          <a:ext cx="4089766" cy="2260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Chart" r:id="rId4" imgW="5172143" imgH="2857500" progId="MSGraph.Chart.8">
                  <p:embed/>
                </p:oleObj>
              </mc:Choice>
              <mc:Fallback>
                <p:oleObj name="Chart" r:id="rId4" imgW="5172143" imgH="2857500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815" y="3474794"/>
                        <a:ext cx="4089766" cy="22609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9013926"/>
              </p:ext>
            </p:extLst>
          </p:nvPr>
        </p:nvGraphicFramePr>
        <p:xfrm>
          <a:off x="446859" y="805370"/>
          <a:ext cx="4159258" cy="1931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Chart" r:id="rId6" imgW="5514975" imgH="2562225" progId="MSGraph.Chart.8">
                  <p:embed/>
                </p:oleObj>
              </mc:Choice>
              <mc:Fallback>
                <p:oleObj name="Chart" r:id="rId6" imgW="5514975" imgH="2562225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859" y="805370"/>
                        <a:ext cx="4159258" cy="19312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83707" y="3260420"/>
            <a:ext cx="9018421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6351" y="5602548"/>
            <a:ext cx="7885115" cy="718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Подведение итогов опроса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изучения мнения жителей поселка, делаем вывод о необходимости благоустройства территории «Аллеи Славы».</a:t>
            </a:r>
            <a:endParaRPr lang="ru-RU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0349" y="2842607"/>
            <a:ext cx="8175409" cy="506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5 вопрос 96% опрошенных хотели бы участвовать в благоустройстве территории, 4%  ответили, по разным причинам, «не знаю».</a:t>
            </a:r>
            <a:endParaRPr lang="ru-RU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683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ИНФОРМАЦИЯ О ВОВЛЕЧЕНИИ НАСЕЛЕНИЯ В ПРОЦЕСС БЛАГОУСТРОЙСТВА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16</a:t>
            </a:r>
            <a:endParaRPr lang="ru-RU" sz="2400" b="1" dirty="0">
              <a:solidFill>
                <a:srgbClr val="00A6B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48" y="1749544"/>
            <a:ext cx="5904656" cy="430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3001" y="1130014"/>
            <a:ext cx="7190457" cy="516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9400" algn="just">
              <a:lnSpc>
                <a:spcPct val="106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совместном обсуждении было принято решение о необходимости разработки дизайн-проекта Аллеи Славы. </a:t>
            </a:r>
            <a:endParaRPr lang="ru-RU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75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ОПИСАНИЕ КОНЦЕПТУАЛЬНЫХ И ПРОЕКТНЫХ РЕШЕНИЙ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</a:t>
            </a:r>
          </a:p>
        </p:txBody>
      </p:sp>
      <p:pic>
        <p:nvPicPr>
          <p:cNvPr id="14" name="Рисунок 13" descr="E:\Проект памятника\на печать\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12776"/>
            <a:ext cx="7794327" cy="436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6080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ОПИСАНИЕ КОНЦЕПТУАЛЬНЫХ И ПРОЕКТНЫХ РЕШЕНИЙ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58" y="1556792"/>
            <a:ext cx="7598484" cy="397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96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ОПИСАНИЕ КОНЦЕПТУАЛЬНЫХ И ПРОЕКТНЫХ РЕШЕНИЙ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endParaRPr lang="ru-RU" sz="2400" b="1" dirty="0">
              <a:solidFill>
                <a:srgbClr val="00A6B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1" y="1556792"/>
            <a:ext cx="7460917" cy="390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71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1"/>
          <p:cNvSpPr txBox="1">
            <a:spLocks/>
          </p:cNvSpPr>
          <p:nvPr/>
        </p:nvSpPr>
        <p:spPr>
          <a:xfrm>
            <a:off x="342730" y="776932"/>
            <a:ext cx="8350696" cy="1859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1" indent="-342900">
              <a:spcBef>
                <a:spcPct val="0"/>
              </a:spcBef>
              <a:buFont typeface="+mj-lt"/>
              <a:buAutoNum type="arabicPeriod"/>
            </a:pPr>
            <a:r>
              <a:rPr lang="ru-RU" sz="1600" dirty="0">
                <a:solidFill>
                  <a:srgbClr val="575756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Источники финансирования, в т.ч. внебюджетные источники финансирования</a:t>
            </a:r>
          </a:p>
          <a:p>
            <a:pPr marL="342900" lvl="1" indent="-342900">
              <a:spcBef>
                <a:spcPct val="0"/>
              </a:spcBef>
              <a:buFont typeface="+mj-lt"/>
              <a:buAutoNum type="arabicPeriod"/>
            </a:pPr>
            <a:r>
              <a:rPr lang="ru-RU" sz="1600" dirty="0">
                <a:solidFill>
                  <a:srgbClr val="575756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Объем финансирования</a:t>
            </a:r>
          </a:p>
          <a:p>
            <a:pPr marL="0" lvl="1">
              <a:spcBef>
                <a:spcPct val="0"/>
              </a:spcBef>
            </a:pPr>
            <a:endParaRPr lang="ru-RU" sz="2800" dirty="0"/>
          </a:p>
          <a:p>
            <a:pPr marL="342900" lvl="1" indent="-342900">
              <a:spcBef>
                <a:spcPct val="0"/>
              </a:spcBef>
              <a:buFont typeface="+mj-lt"/>
              <a:buAutoNum type="arabicPeriod"/>
            </a:pPr>
            <a:endParaRPr lang="ru-RU" sz="2000" dirty="0"/>
          </a:p>
          <a:p>
            <a:pPr marL="342900" lvl="1" indent="-342900">
              <a:spcBef>
                <a:spcPct val="0"/>
              </a:spcBef>
              <a:buFont typeface="+mj-lt"/>
              <a:buAutoNum type="arabicPeriod"/>
            </a:pPr>
            <a:endParaRPr lang="ru-RU" sz="1600" dirty="0">
              <a:solidFill>
                <a:srgbClr val="575756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ru-RU" sz="1600" dirty="0">
              <a:solidFill>
                <a:srgbClr val="57575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ИНФОРМАЦИЯ ОБ ИСТОЧНИКАХ ФИНАНСИРОВАНИЯ ПРОЕКТА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11</a:t>
            </a:r>
            <a:endParaRPr lang="ru-RU" sz="2400" b="1" dirty="0">
              <a:solidFill>
                <a:srgbClr val="00A6B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818454"/>
              </p:ext>
            </p:extLst>
          </p:nvPr>
        </p:nvGraphicFramePr>
        <p:xfrm>
          <a:off x="415321" y="1709812"/>
          <a:ext cx="6388927" cy="287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27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42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0" kern="1200" dirty="0">
                          <a:solidFill>
                            <a:srgbClr val="575756"/>
                          </a:solidFill>
                          <a:latin typeface="Calibri Light" panose="020F0302020204030204" pitchFamily="34" charset="0"/>
                          <a:ea typeface="+mj-ea"/>
                          <a:cs typeface="Calibri Light" panose="020F0302020204030204" pitchFamily="34" charset="0"/>
                        </a:rPr>
                        <a:t>Источник финансирования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kern="1200" dirty="0">
                          <a:solidFill>
                            <a:srgbClr val="575756"/>
                          </a:solidFill>
                          <a:latin typeface="Calibri Light" panose="020F0302020204030204" pitchFamily="34" charset="0"/>
                          <a:ea typeface="+mj-ea"/>
                          <a:cs typeface="Calibri Light" panose="020F0302020204030204" pitchFamily="34" charset="0"/>
                        </a:rPr>
                        <a:t>Объем </a:t>
                      </a:r>
                      <a:r>
                        <a:rPr lang="ru-RU" sz="1600" b="0" kern="1200" dirty="0" smtClean="0">
                          <a:solidFill>
                            <a:srgbClr val="575756"/>
                          </a:solidFill>
                          <a:latin typeface="Calibri Light" panose="020F0302020204030204" pitchFamily="34" charset="0"/>
                          <a:ea typeface="+mj-ea"/>
                          <a:cs typeface="Calibri Light" panose="020F0302020204030204" pitchFamily="34" charset="0"/>
                        </a:rPr>
                        <a:t>финансирования, тыс. руб.</a:t>
                      </a:r>
                      <a:endParaRPr lang="ru-RU" b="0" dirty="0">
                        <a:solidFill>
                          <a:srgbClr val="9D9D9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kern="1200" dirty="0" smtClean="0">
                          <a:solidFill>
                            <a:srgbClr val="575756"/>
                          </a:solidFill>
                          <a:latin typeface="Calibri Light" panose="020F0302020204030204" pitchFamily="34" charset="0"/>
                          <a:ea typeface="+mj-ea"/>
                          <a:cs typeface="Calibri Light" panose="020F0302020204030204" pitchFamily="34" charset="0"/>
                        </a:rPr>
                        <a:t>Доля финансирования, %</a:t>
                      </a:r>
                      <a:endParaRPr lang="ru-RU" sz="1600" b="0" kern="1200" dirty="0">
                        <a:solidFill>
                          <a:srgbClr val="575756"/>
                        </a:solidFill>
                        <a:latin typeface="Calibri Light" panose="020F0302020204030204" pitchFamily="34" charset="0"/>
                        <a:ea typeface="+mj-ea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Федеральный бюджет</a:t>
                      </a:r>
                      <a:endParaRPr lang="ru-RU" dirty="0">
                        <a:solidFill>
                          <a:srgbClr val="9D9D9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1 881 682,7</a:t>
                      </a:r>
                      <a:endParaRPr lang="ru-RU" dirty="0">
                        <a:solidFill>
                          <a:srgbClr val="9D9D9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33%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Региональный бюджет</a:t>
                      </a:r>
                      <a:endParaRPr lang="ru-RU" dirty="0">
                        <a:solidFill>
                          <a:srgbClr val="9D9D9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2 943 144,9</a:t>
                      </a:r>
                      <a:endParaRPr lang="ru-RU" dirty="0">
                        <a:solidFill>
                          <a:srgbClr val="9D9D9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52%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Муниципальный бюджет</a:t>
                      </a:r>
                      <a:endParaRPr lang="ru-RU" dirty="0">
                        <a:solidFill>
                          <a:srgbClr val="9D9D9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851 440,2</a:t>
                      </a:r>
                      <a:endParaRPr lang="ru-RU" dirty="0">
                        <a:solidFill>
                          <a:srgbClr val="9D9D9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15%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endParaRPr lang="ru-RU" dirty="0">
                        <a:solidFill>
                          <a:srgbClr val="9D9D9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5 676 267,8</a:t>
                      </a:r>
                      <a:endParaRPr lang="ru-RU" dirty="0">
                        <a:solidFill>
                          <a:srgbClr val="9D9D9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1437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ИНФОРМАЦИЯ ОБ ИСТОЧНИКАХ ФИНАНСИРОВАНИЯ ПРОЕКТА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876" y="956938"/>
            <a:ext cx="5992852" cy="56820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11</a:t>
            </a:r>
            <a:endParaRPr lang="ru-RU" sz="2400" b="1" dirty="0">
              <a:solidFill>
                <a:srgbClr val="00A6B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23528" y="1268760"/>
            <a:ext cx="8350696" cy="203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spcBef>
                <a:spcPct val="0"/>
              </a:spcBef>
            </a:pPr>
            <a:r>
              <a:rPr lang="ru-RU" sz="2100" dirty="0" smtClean="0"/>
              <a:t>Разбивочный чертеж</a:t>
            </a:r>
            <a:endParaRPr lang="ru-RU" sz="2100" dirty="0"/>
          </a:p>
          <a:p>
            <a:pPr marL="342900" lvl="1" indent="-342900">
              <a:spcBef>
                <a:spcPct val="0"/>
              </a:spcBef>
              <a:buFont typeface="+mj-lt"/>
              <a:buAutoNum type="arabicPeriod"/>
            </a:pPr>
            <a:endParaRPr lang="ru-RU" sz="2000" dirty="0"/>
          </a:p>
          <a:p>
            <a:pPr marL="342900" lvl="1" indent="-342900">
              <a:spcBef>
                <a:spcPct val="0"/>
              </a:spcBef>
              <a:buFont typeface="+mj-lt"/>
              <a:buAutoNum type="arabicPeriod"/>
            </a:pPr>
            <a:endParaRPr lang="ru-RU" sz="1600" dirty="0">
              <a:solidFill>
                <a:srgbClr val="575756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ru-RU" sz="1600" dirty="0">
              <a:solidFill>
                <a:srgbClr val="57575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034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27" y="692697"/>
            <a:ext cx="5213790" cy="55892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ИНФОРМАЦИЯ ОБ ИСТОЧНИКАХ ФИНАНСИРОВАНИЯ ПРОЕКТА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11</a:t>
            </a:r>
            <a:endParaRPr lang="ru-RU" sz="2400" b="1" dirty="0">
              <a:solidFill>
                <a:srgbClr val="00A6B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23528" y="1268760"/>
            <a:ext cx="8350696" cy="203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spcBef>
                <a:spcPct val="0"/>
              </a:spcBef>
            </a:pPr>
            <a:r>
              <a:rPr lang="ru-RU" sz="2100" dirty="0" smtClean="0"/>
              <a:t>Благоустройство</a:t>
            </a:r>
            <a:endParaRPr lang="ru-RU" sz="2100" dirty="0"/>
          </a:p>
          <a:p>
            <a:pPr marL="342900" lvl="1" indent="-342900">
              <a:spcBef>
                <a:spcPct val="0"/>
              </a:spcBef>
              <a:buFont typeface="+mj-lt"/>
              <a:buAutoNum type="arabicPeriod"/>
            </a:pPr>
            <a:endParaRPr lang="ru-RU" sz="2000" dirty="0"/>
          </a:p>
          <a:p>
            <a:pPr marL="342900" lvl="1" indent="-342900">
              <a:spcBef>
                <a:spcPct val="0"/>
              </a:spcBef>
              <a:buFont typeface="+mj-lt"/>
              <a:buAutoNum type="arabicPeriod"/>
            </a:pPr>
            <a:endParaRPr lang="ru-RU" sz="1600" dirty="0">
              <a:solidFill>
                <a:srgbClr val="575756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ru-RU" sz="1600" dirty="0">
              <a:solidFill>
                <a:srgbClr val="57575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771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ИНФОРМАЦИЯ О ВОВЛЕЧЕНИИ НАСЕЛЕНИЯ В ПРОЦЕСС БЛАГОУСТРОЙСТВА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12</a:t>
            </a:r>
            <a:endParaRPr lang="ru-RU" sz="2400" b="1" dirty="0">
              <a:solidFill>
                <a:srgbClr val="00A6B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65" y="1664771"/>
            <a:ext cx="59150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8358" y="781032"/>
            <a:ext cx="8512113" cy="766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0"/>
              </a:spcAft>
              <a:tabLst>
                <a:tab pos="3594100" algn="l"/>
              </a:tabLst>
            </a:pPr>
            <a:r>
              <a:rPr lang="ru-RU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Проведен социологический </a:t>
            </a:r>
            <a:r>
              <a:rPr lang="ru-RU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опрос населения  по данной проблеме.</a:t>
            </a: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Для выявления мнения жителей поселка по вопросу благоустройства территории,  прилегающей к памятнику, была составлена анкета </a:t>
            </a:r>
            <a:r>
              <a:rPr lang="ru-RU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проведен социологический опрос.</a:t>
            </a:r>
            <a:endParaRPr lang="ru-RU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53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ОПИСАНИЕ КОНЦЕПТУАЛЬНЫХ И ПРОЕКТНЫХ РЕШЕНИЙ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17</a:t>
            </a:r>
            <a:endParaRPr lang="ru-RU" sz="2400" b="1" dirty="0">
              <a:solidFill>
                <a:srgbClr val="00A6B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9596" y="980728"/>
            <a:ext cx="7937268" cy="1142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центре парка установлен памятник участникам Великой Отечественной войны. Слева от него – мемориальный комплекс участникам локальных войн и почетным жителям поселка Горноправдинск. Справа от памятника – зона отдыха в окружении  низкорослых деревьев и цветочных клумб. 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обеим сторонам памятника – цветочные насаждения, которые ежегодно могут быть оформлены по-разному. Вдоль парка, с двух сторон, – березовая аллея. По периметру парка – кованое ограждение. </a:t>
            </a:r>
            <a:endParaRPr lang="ru-RU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F:\Проект памятника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9624" y="2277966"/>
            <a:ext cx="5728720" cy="3690618"/>
          </a:xfrm>
          <a:prstGeom prst="rect">
            <a:avLst/>
          </a:prstGeom>
          <a:ln w="3175" cap="sq">
            <a:solidFill>
              <a:schemeClr val="tx2">
                <a:lumMod val="90000"/>
                <a:lumOff val="1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7951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ОБЩАЯ ИНФОРМАЦИЯ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"/>
          <p:cNvSpPr txBox="1">
            <a:spLocks/>
          </p:cNvSpPr>
          <p:nvPr/>
        </p:nvSpPr>
        <p:spPr>
          <a:xfrm>
            <a:off x="342730" y="764704"/>
            <a:ext cx="8350696" cy="53676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dirty="0" smtClean="0"/>
              <a:t>1 . </a:t>
            </a:r>
            <a:r>
              <a:rPr lang="ru-RU" sz="1400" dirty="0"/>
              <a:t>Общественная территория мемориального комплекса «Аллея </a:t>
            </a:r>
            <a:r>
              <a:rPr lang="ru-RU" sz="1400" dirty="0" smtClean="0"/>
              <a:t>Славы»</a:t>
            </a:r>
          </a:p>
          <a:p>
            <a:pPr algn="just"/>
            <a:r>
              <a:rPr lang="ru-RU" sz="1400" dirty="0" smtClean="0"/>
              <a:t>2 .  Улица Победы № 3а/1 п. Горноправдинск Ханты-Мансийского района.</a:t>
            </a:r>
          </a:p>
          <a:p>
            <a:pPr algn="just"/>
            <a:r>
              <a:rPr lang="ru-RU" sz="1400" b="1" dirty="0" smtClean="0">
                <a:solidFill>
                  <a:srgbClr val="57575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3 . </a:t>
            </a:r>
            <a:r>
              <a:rPr lang="ru-RU" sz="1400" u="sng" dirty="0"/>
              <a:t>В настоящее время на территории комплекса находятся:</a:t>
            </a:r>
            <a:endParaRPr lang="ru-RU" sz="1400" dirty="0"/>
          </a:p>
          <a:p>
            <a:pPr algn="just"/>
            <a:r>
              <a:rPr lang="ru-RU" sz="1400" dirty="0"/>
              <a:t>- памятник воинам Великой Отечественной войны – 1 шт.</a:t>
            </a:r>
          </a:p>
          <a:p>
            <a:pPr algn="just"/>
            <a:r>
              <a:rPr lang="ru-RU" sz="1400" dirty="0"/>
              <a:t>- площадка вокруг памятника – 330 </a:t>
            </a:r>
            <a:r>
              <a:rPr lang="ru-RU" sz="1400" dirty="0" err="1"/>
              <a:t>кв.м</a:t>
            </a:r>
            <a:r>
              <a:rPr lang="ru-RU" sz="1400" dirty="0"/>
              <a:t>.</a:t>
            </a:r>
          </a:p>
          <a:p>
            <a:pPr algn="just"/>
            <a:r>
              <a:rPr lang="ru-RU" sz="1400" dirty="0"/>
              <a:t>- частично обустроены пешеходные зоны – 915 </a:t>
            </a:r>
            <a:r>
              <a:rPr lang="ru-RU" sz="1400" dirty="0" err="1"/>
              <a:t>кв.м</a:t>
            </a:r>
            <a:r>
              <a:rPr lang="ru-RU" sz="1400" dirty="0"/>
              <a:t>.</a:t>
            </a:r>
          </a:p>
          <a:p>
            <a:pPr algn="just"/>
            <a:r>
              <a:rPr lang="ru-RU" sz="1400" dirty="0"/>
              <a:t>- освещение площадки памятника.</a:t>
            </a:r>
          </a:p>
          <a:p>
            <a:pPr algn="just"/>
            <a:endParaRPr lang="ru-RU" sz="1400" b="1" dirty="0" smtClean="0">
              <a:solidFill>
                <a:srgbClr val="57575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ru-RU" sz="1400" dirty="0" smtClean="0"/>
              <a:t>4 . Создание </a:t>
            </a:r>
            <a:r>
              <a:rPr lang="ru-RU" sz="1400" dirty="0"/>
              <a:t>проектов зеленых зон, зон отдыха, общественных территорий, других проектов благоустройства является крайне необходимым вектором развития территории сельского поселения </a:t>
            </a:r>
          </a:p>
          <a:p>
            <a:pPr algn="just"/>
            <a:r>
              <a:rPr lang="ru-RU" sz="1400" dirty="0"/>
              <a:t>Текущее состояние благоустройства комфортной среды во всех населенных пунктах далеко от идеального. Тем не менее, имеется тенденция развития с учетом перспективного проектирования благоустройства.</a:t>
            </a:r>
          </a:p>
          <a:p>
            <a:pPr algn="just"/>
            <a:r>
              <a:rPr lang="ru-RU" sz="1400" dirty="0"/>
              <a:t>Вопрос формирования комфортной среды обитания является очень важным, даже самым важным после вопроса экологического состояния мест проживания и вопроса наличия мест трудоустройства.</a:t>
            </a:r>
          </a:p>
          <a:p>
            <a:pPr algn="just"/>
            <a:r>
              <a:rPr lang="ru-RU" sz="1400" dirty="0"/>
              <a:t>Создание проектов зеленых зон, проектов благоустройства территории, проектов парков и скверов, проектов спортивных и детских площадок является крайне необходимым вектором развития территории сельского поселения.</a:t>
            </a:r>
          </a:p>
          <a:p>
            <a:pPr algn="just"/>
            <a:r>
              <a:rPr lang="ru-RU" sz="1400" dirty="0"/>
              <a:t>Создание таких комфортных зон требует усилий, как со стороны жителей, так и со стороны органов местного самоуправления всех уровней субъекта.</a:t>
            </a:r>
          </a:p>
          <a:p>
            <a:pPr algn="l"/>
            <a:endParaRPr lang="ru-RU" sz="1400" dirty="0">
              <a:solidFill>
                <a:srgbClr val="57575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3689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1"/>
          <p:cNvSpPr txBox="1">
            <a:spLocks/>
          </p:cNvSpPr>
          <p:nvPr/>
        </p:nvSpPr>
        <p:spPr>
          <a:xfrm>
            <a:off x="323528" y="2204864"/>
            <a:ext cx="8640960" cy="3168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1" indent="-342900">
              <a:spcBef>
                <a:spcPct val="0"/>
              </a:spcBef>
              <a:buFont typeface="+mj-lt"/>
              <a:buAutoNum type="arabicPeriod"/>
            </a:pPr>
            <a:r>
              <a:rPr lang="ru-RU" sz="1300" dirty="0">
                <a:cs typeface="Calibri Light" panose="020F0302020204030204" pitchFamily="34" charset="0"/>
              </a:rPr>
              <a:t>Обеспечение доступности объекта проектирования для инвалидов и маломобильных групп </a:t>
            </a:r>
            <a:r>
              <a:rPr lang="ru-RU" sz="1300" dirty="0" smtClean="0">
                <a:cs typeface="Calibri Light" panose="020F0302020204030204" pitchFamily="34" charset="0"/>
              </a:rPr>
              <a:t>населения</a:t>
            </a:r>
            <a:r>
              <a:rPr lang="en-US" sz="1300" dirty="0" smtClean="0">
                <a:cs typeface="Calibri Light" panose="020F0302020204030204" pitchFamily="34" charset="0"/>
              </a:rPr>
              <a:t> (</a:t>
            </a:r>
            <a:r>
              <a:rPr lang="ru-RU" sz="1300" dirty="0" smtClean="0">
                <a:cs typeface="Calibri Light" panose="020F0302020204030204" pitchFamily="34" charset="0"/>
              </a:rPr>
              <a:t>Пандусы, скамьи со спинкой,</a:t>
            </a:r>
            <a:r>
              <a:rPr lang="ru-RU" sz="1300" dirty="0"/>
              <a:t> световые, цветовые и контрастные средства информации и предупреждения, выполненные рельефным шрифтом и шрифтом Брайля.</a:t>
            </a:r>
            <a:r>
              <a:rPr lang="en-US" sz="1300" dirty="0" smtClean="0">
                <a:cs typeface="Calibri Light" panose="020F0302020204030204" pitchFamily="34" charset="0"/>
              </a:rPr>
              <a:t>)</a:t>
            </a:r>
            <a:endParaRPr lang="ru-RU" sz="1300" dirty="0" smtClean="0">
              <a:cs typeface="Calibri Light" panose="020F0302020204030204" pitchFamily="34" charset="0"/>
            </a:endParaRPr>
          </a:p>
          <a:p>
            <a:pPr algn="just"/>
            <a:r>
              <a:rPr lang="ru-RU" sz="1300" dirty="0" smtClean="0"/>
              <a:t>2. Вопрос </a:t>
            </a:r>
            <a:r>
              <a:rPr lang="ru-RU" sz="1300" dirty="0"/>
              <a:t>формирования комфортной среды обитания является очень важным, даже самым важным после вопроса экологического состояния мест проживания и вопроса наличия мест трудоустройства.</a:t>
            </a:r>
          </a:p>
          <a:p>
            <a:pPr algn="just"/>
            <a:r>
              <a:rPr lang="ru-RU" sz="1300" dirty="0"/>
              <a:t>Создание проектов зеленых зон, проектов благоустройства территории, проектов парков и скверов, проектов спортивных и детских площадок является крайне необходимым вектором развития территории сельского поселения.</a:t>
            </a:r>
          </a:p>
          <a:p>
            <a:pPr algn="just"/>
            <a:r>
              <a:rPr lang="ru-RU" sz="1300" dirty="0"/>
              <a:t>Создание таких комфортных зон требует усилий, как со стороны жителей, так и со стороны органов местного самоуправления всех уровней субъекта.</a:t>
            </a:r>
          </a:p>
          <a:p>
            <a:pPr marL="0" lvl="1">
              <a:spcBef>
                <a:spcPct val="0"/>
              </a:spcBef>
            </a:pPr>
            <a:r>
              <a:rPr lang="ru-RU" sz="1300" dirty="0" smtClean="0">
                <a:cs typeface="Calibri Light" panose="020F0302020204030204" pitchFamily="34" charset="0"/>
              </a:rPr>
              <a:t>3. Проведена </a:t>
            </a:r>
            <a:r>
              <a:rPr lang="ru-RU" sz="1300" dirty="0">
                <a:cs typeface="Calibri Light" panose="020F0302020204030204" pitchFamily="34" charset="0"/>
              </a:rPr>
              <a:t>с</a:t>
            </a:r>
            <a:r>
              <a:rPr lang="ru-RU" sz="1300" dirty="0" smtClean="0">
                <a:cs typeface="Calibri Light" panose="020F0302020204030204" pitchFamily="34" charset="0"/>
              </a:rPr>
              <a:t>инхронизация </a:t>
            </a:r>
            <a:r>
              <a:rPr lang="ru-RU" sz="1300" dirty="0">
                <a:cs typeface="Calibri Light" panose="020F0302020204030204" pitchFamily="34" charset="0"/>
              </a:rPr>
              <a:t>выполнения работ в рамках муниципальной программы с реализуемыми в муниципальных образованиях федеральными, региональными и муниципальными программами (планами) строительства (реконструкции, ремонта) объектов недвижимого имущества, программ по ремонту и модернизации инженерных сетей и иных объектов, расположенных на соответствующей территории</a:t>
            </a:r>
          </a:p>
          <a:p>
            <a:pPr marL="0" lvl="1">
              <a:spcBef>
                <a:spcPct val="0"/>
              </a:spcBef>
            </a:pPr>
            <a:r>
              <a:rPr lang="ru-RU" sz="1300" dirty="0">
                <a:cs typeface="Calibri Light" panose="020F0302020204030204" pitchFamily="34" charset="0"/>
              </a:rPr>
              <a:t>4</a:t>
            </a:r>
            <a:r>
              <a:rPr lang="ru-RU" sz="1300" dirty="0" smtClean="0">
                <a:cs typeface="Calibri Light" panose="020F0302020204030204" pitchFamily="34" charset="0"/>
              </a:rPr>
              <a:t>. Всесезонное использование</a:t>
            </a:r>
            <a:endParaRPr lang="ru-RU" sz="1300" dirty="0">
              <a:cs typeface="Calibri Light" panose="020F0302020204030204" pitchFamily="34" charset="0"/>
            </a:endParaRPr>
          </a:p>
          <a:p>
            <a:pPr marL="0" lvl="1">
              <a:spcBef>
                <a:spcPct val="0"/>
              </a:spcBef>
            </a:pPr>
            <a:r>
              <a:rPr lang="ru-RU" sz="1300" dirty="0">
                <a:cs typeface="Calibri Light" panose="020F0302020204030204" pitchFamily="34" charset="0"/>
              </a:rPr>
              <a:t>5</a:t>
            </a:r>
            <a:r>
              <a:rPr lang="ru-RU" sz="1300" dirty="0" smtClean="0">
                <a:cs typeface="Calibri Light" panose="020F0302020204030204" pitchFamily="34" charset="0"/>
              </a:rPr>
              <a:t>. Перечень </a:t>
            </a:r>
            <a:r>
              <a:rPr lang="ru-RU" sz="1300" dirty="0">
                <a:cs typeface="Calibri Light" panose="020F0302020204030204" pitchFamily="34" charset="0"/>
              </a:rPr>
              <a:t>культурно-массовых, спортивных и иных </a:t>
            </a:r>
            <a:r>
              <a:rPr lang="ru-RU" sz="1300" dirty="0" smtClean="0">
                <a:cs typeface="Calibri Light" panose="020F0302020204030204" pitchFamily="34" charset="0"/>
              </a:rPr>
              <a:t>мероприятий: </a:t>
            </a:r>
            <a:br>
              <a:rPr lang="ru-RU" sz="1300" dirty="0" smtClean="0">
                <a:cs typeface="Calibri Light" panose="020F0302020204030204" pitchFamily="34" charset="0"/>
              </a:rPr>
            </a:br>
            <a:r>
              <a:rPr lang="ru-RU" sz="1300" dirty="0" smtClean="0">
                <a:cs typeface="Calibri Light" panose="020F0302020204030204" pitchFamily="34" charset="0"/>
              </a:rPr>
              <a:t>      -</a:t>
            </a:r>
            <a:r>
              <a:rPr lang="ru-RU" sz="1300" dirty="0" smtClean="0"/>
              <a:t>Шествие </a:t>
            </a:r>
            <a:r>
              <a:rPr lang="ru-RU" sz="1300" dirty="0"/>
              <a:t>«Бессмертный полк</a:t>
            </a:r>
            <a:r>
              <a:rPr lang="ru-RU" sz="1300" dirty="0" smtClean="0"/>
              <a:t>»</a:t>
            </a:r>
            <a:br>
              <a:rPr lang="ru-RU" sz="1300" dirty="0" smtClean="0"/>
            </a:br>
            <a:r>
              <a:rPr lang="ru-RU" sz="1300" dirty="0" smtClean="0"/>
              <a:t>       -Акция</a:t>
            </a:r>
            <a:r>
              <a:rPr lang="ru-RU" sz="1300" dirty="0"/>
              <a:t>  «Знак памяти</a:t>
            </a:r>
            <a:r>
              <a:rPr lang="ru-RU" sz="1300" dirty="0" smtClean="0"/>
              <a:t>»</a:t>
            </a:r>
          </a:p>
          <a:p>
            <a:pPr algn="l"/>
            <a:r>
              <a:rPr lang="ru-RU" sz="1300" dirty="0" smtClean="0"/>
              <a:t>       -Конкурсы </a:t>
            </a:r>
            <a:r>
              <a:rPr lang="ru-RU" sz="1300" dirty="0"/>
              <a:t>рисунков на асфальте:</a:t>
            </a:r>
          </a:p>
          <a:p>
            <a:pPr algn="l"/>
            <a:r>
              <a:rPr lang="ru-RU" sz="1300" dirty="0" smtClean="0"/>
              <a:t>       - </a:t>
            </a:r>
            <a:r>
              <a:rPr lang="ru-RU" sz="1300" dirty="0"/>
              <a:t>«Мир без войны</a:t>
            </a:r>
            <a:r>
              <a:rPr lang="ru-RU" sz="1300" dirty="0" smtClean="0"/>
              <a:t>»</a:t>
            </a:r>
          </a:p>
          <a:p>
            <a:pPr algn="just"/>
            <a:r>
              <a:rPr lang="ru-RU" sz="1300" dirty="0" smtClean="0"/>
              <a:t>6. </a:t>
            </a:r>
            <a:r>
              <a:rPr lang="ru-RU" sz="1300" dirty="0"/>
              <a:t>К</a:t>
            </a:r>
            <a:r>
              <a:rPr lang="ru-RU" sz="1300" dirty="0" smtClean="0"/>
              <a:t>онкретные </a:t>
            </a:r>
            <a:r>
              <a:rPr lang="ru-RU" sz="1300" dirty="0"/>
              <a:t>мероприятия (работы), предполагаемые к реализации в ходе проекта, в том числе с участием общественности, основные </a:t>
            </a:r>
            <a:r>
              <a:rPr lang="ru-RU" sz="1300" dirty="0" smtClean="0"/>
              <a:t>этапы:</a:t>
            </a:r>
            <a:endParaRPr lang="ru-RU" sz="1300" dirty="0"/>
          </a:p>
          <a:p>
            <a:pPr algn="just"/>
            <a:r>
              <a:rPr lang="ru-RU" sz="1300" dirty="0"/>
              <a:t>- демонтаж старого тротуара из различных дорожных плит:</a:t>
            </a:r>
          </a:p>
          <a:p>
            <a:pPr algn="just"/>
            <a:r>
              <a:rPr lang="ru-RU" sz="1300" dirty="0"/>
              <a:t>- устройство пешеходных зон из тротуарной плитки;</a:t>
            </a:r>
          </a:p>
          <a:p>
            <a:pPr algn="just"/>
            <a:r>
              <a:rPr lang="ru-RU" sz="1300" dirty="0"/>
              <a:t>- установка скамеек, урн,</a:t>
            </a:r>
          </a:p>
          <a:p>
            <a:pPr algn="just"/>
            <a:r>
              <a:rPr lang="ru-RU" sz="1300" dirty="0"/>
              <a:t>- строительство мемориала «Герои труда»;</a:t>
            </a:r>
          </a:p>
          <a:p>
            <a:pPr algn="just"/>
            <a:r>
              <a:rPr lang="ru-RU" sz="1300" dirty="0"/>
              <a:t>- озеленение с трудовым участием населения;</a:t>
            </a:r>
          </a:p>
          <a:p>
            <a:pPr algn="just"/>
            <a:r>
              <a:rPr lang="ru-RU" sz="1300" dirty="0"/>
              <a:t>- устройство частичного ограждения (забора).</a:t>
            </a:r>
          </a:p>
          <a:p>
            <a:pPr algn="l"/>
            <a:endParaRPr lang="ru-RU" sz="1300" dirty="0" smtClean="0"/>
          </a:p>
          <a:p>
            <a:pPr algn="l"/>
            <a:endParaRPr lang="ru-RU" sz="1300" dirty="0"/>
          </a:p>
          <a:p>
            <a:pPr marL="342900" lvl="1" indent="-342900">
              <a:spcBef>
                <a:spcPct val="0"/>
              </a:spcBef>
              <a:buFont typeface="+mj-lt"/>
              <a:buAutoNum type="arabicPeriod"/>
            </a:pPr>
            <a:endParaRPr lang="ru-RU" sz="1400" dirty="0">
              <a:cs typeface="Calibri Light" panose="020F03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ОПИСАНИЕ ДОПОЛНИТЕЛЬНЫХ МЕРОПРИЯТИЙ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18</a:t>
            </a:r>
            <a:endParaRPr lang="ru-RU" sz="2400" b="1" dirty="0">
              <a:solidFill>
                <a:srgbClr val="00A6B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200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ОЖИДАЕМЫЕ СОЦИАЛЬНО-ЭКОНОМИЧЕСКИЕ ЭФФЕКТЫ ОТ РЕАЛИЗАЦИИ ПРОЕКТА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</a:t>
            </a:r>
            <a:endParaRPr lang="ru-RU" sz="2400" b="1" dirty="0">
              <a:solidFill>
                <a:srgbClr val="00A6B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1231" y="1412776"/>
            <a:ext cx="82055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</a:t>
            </a:r>
            <a:r>
              <a:rPr lang="ru-RU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- практические результаты, которые планируется достичь в ходе выполнения проекта. Результаты, характеризующие решение заявленной проблемы;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Реализация мероприятий Проекта позволит обеспечить удовлетворительный уровень комфортности проживания населения, а также по некоторым позициям и улучшить техническое состояние отдельных объектов благоустройства. </a:t>
            </a:r>
          </a:p>
          <a:p>
            <a:pPr indent="449580" algn="just"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Применение Проекта для достижения поставленной цели, обусловлено:</a:t>
            </a:r>
          </a:p>
          <a:p>
            <a:pPr indent="449580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- необходимостью решения одновременно комплекса задач; </a:t>
            </a:r>
          </a:p>
          <a:p>
            <a:pPr indent="449580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- ограниченностью источников и объемов финансирования; </a:t>
            </a:r>
          </a:p>
          <a:p>
            <a:pPr indent="449580" algn="just"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- необходимостью достижения наибольшей эффективности расходования бюджетных средств.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ea typeface="Times New Roman" panose="02020603050405020304" pitchFamily="18" charset="0"/>
              </a:rPr>
              <a:t>В результате благоустройства общественной территории мемориального комплекса «Аллея Славы» будет создано место отдыха и досуга населения, как объект монументального искусства и сохранения исторической памяти, и в основе своей, воспитания патриотического духа подрастающего поколения.</a:t>
            </a:r>
            <a:endParaRPr lang="ru-RU" sz="1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473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izaeva\Desktop\РЦК\Фирменный стиль\Г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7321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229200"/>
            <a:ext cx="2207359" cy="4845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ЖКХменяется</a:t>
            </a:r>
            <a:endParaRPr lang="ru-RU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436096" y="5229200"/>
            <a:ext cx="2592288" cy="484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Городаменяются</a:t>
            </a:r>
            <a:endParaRPr lang="ru-RU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3538" y="3284984"/>
            <a:ext cx="9143999" cy="1337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ГОРОДСКАЯ СРЕДА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www.gorsreda86.ugraces.ru</a:t>
            </a:r>
            <a:endParaRPr lang="ru-RU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65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9357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5321" y="1052736"/>
            <a:ext cx="8205515" cy="5073606"/>
          </a:xfrm>
          <a:prstGeom prst="rect">
            <a:avLst/>
          </a:prstGeom>
          <a:solidFill>
            <a:schemeClr val="bg1"/>
          </a:solidFill>
          <a:ln>
            <a:solidFill>
              <a:srgbClr val="9D9D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D9D9C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ОБЩАЯ ИНФОРМАЦИЯ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2" y="1844824"/>
            <a:ext cx="59340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176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9357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5321" y="1052736"/>
            <a:ext cx="8205515" cy="5073606"/>
          </a:xfrm>
          <a:prstGeom prst="rect">
            <a:avLst/>
          </a:prstGeom>
          <a:solidFill>
            <a:schemeClr val="bg1"/>
          </a:solidFill>
          <a:ln>
            <a:solidFill>
              <a:srgbClr val="9D9D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D9D9C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ОБЩАЯ ИНФОРМАЦИЯ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  <p:pic>
        <p:nvPicPr>
          <p:cNvPr id="12" name="Picture 2" descr="F:\проект парка победы\e8w3-SU7YQ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5604" y="1374961"/>
            <a:ext cx="6286543" cy="4429156"/>
          </a:xfrm>
          <a:prstGeom prst="rect">
            <a:avLst/>
          </a:prstGeom>
          <a:ln w="3175" cap="sq">
            <a:solidFill>
              <a:schemeClr val="tx2">
                <a:lumMod val="90000"/>
                <a:lumOff val="1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319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9357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5321" y="1052736"/>
            <a:ext cx="8205515" cy="5073606"/>
          </a:xfrm>
          <a:prstGeom prst="rect">
            <a:avLst/>
          </a:prstGeom>
          <a:solidFill>
            <a:schemeClr val="bg1"/>
          </a:solidFill>
          <a:ln>
            <a:solidFill>
              <a:srgbClr val="9D9D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D9D9C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ОБЩАЯ ИНФОРМАЦИЯ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  <a:endParaRPr lang="ru-RU" sz="2400" b="1" dirty="0">
              <a:solidFill>
                <a:srgbClr val="00A6B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Picture 5" descr="http://www.okrlib.ru/files/gornopravdinsk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664" y="1374961"/>
            <a:ext cx="6174998" cy="4429156"/>
          </a:xfrm>
          <a:prstGeom prst="rect">
            <a:avLst/>
          </a:prstGeom>
          <a:ln w="3175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42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1"/>
          <p:cNvSpPr txBox="1">
            <a:spLocks/>
          </p:cNvSpPr>
          <p:nvPr/>
        </p:nvSpPr>
        <p:spPr>
          <a:xfrm>
            <a:off x="438825" y="2426735"/>
            <a:ext cx="8350696" cy="24394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1" indent="-342900">
              <a:spcBef>
                <a:spcPct val="0"/>
              </a:spcBef>
              <a:buFont typeface="+mj-lt"/>
              <a:buAutoNum type="arabicPeriod"/>
            </a:pPr>
            <a:endParaRPr lang="ru-RU" sz="1300" dirty="0" smtClean="0">
              <a:solidFill>
                <a:srgbClr val="575756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pPr marL="0" lvl="1" algn="just">
              <a:spcBef>
                <a:spcPct val="0"/>
              </a:spcBef>
            </a:pPr>
            <a:r>
              <a:rPr lang="ru-RU" sz="1300" dirty="0" smtClean="0"/>
              <a:t>1.  В </a:t>
            </a:r>
            <a:r>
              <a:rPr lang="ru-RU" sz="1300" dirty="0"/>
              <a:t>условиях ограниченности бюджетных ресурсов, предусмотренных на перечисленные цели, проблемы комплексного благоустройства поселения остаются острыми, а именно:</a:t>
            </a:r>
          </a:p>
          <a:p>
            <a:pPr algn="just"/>
            <a:r>
              <a:rPr lang="ru-RU" sz="1300" dirty="0"/>
              <a:t>- объекты внешнего благоустройства сельского поселения Горноправдинск требуют ремонта или замены;</a:t>
            </a:r>
          </a:p>
          <a:p>
            <a:pPr algn="just"/>
            <a:r>
              <a:rPr lang="ru-RU" sz="1300" dirty="0"/>
              <a:t>-  в недостаточном объёме развита архитектурно – ландшафтная среда.</a:t>
            </a:r>
          </a:p>
          <a:p>
            <a:pPr algn="just"/>
            <a:r>
              <a:rPr lang="ru-RU" sz="1300" dirty="0"/>
              <a:t>В связи с этим необходимо проведение первоочередных мероприятий, направленных на развитие и качественное содержание объектов внешнего благоустройства.</a:t>
            </a:r>
          </a:p>
          <a:p>
            <a:pPr algn="just"/>
            <a:r>
              <a:rPr lang="ru-RU" sz="1300" dirty="0"/>
              <a:t>Проблемы благоустройства территорий поселения требует каждодневного внимания и выполнения намеченных мероприятий в соответствии со сроками, с учетом короткого весенне-летнего периода. </a:t>
            </a:r>
          </a:p>
          <a:p>
            <a:pPr algn="just"/>
            <a:r>
              <a:rPr lang="ru-RU" sz="1300" dirty="0"/>
              <a:t>Учитывая сложность проблем и необходимость выработки комплексного решения, обеспечивающего кардинальное улучшение качества жизни населения, представляется наиболее эффективным решать существующие проблемы в рамках целевых проектов, в частности – общественной территории мемориального комплекса «Аллея Славы» </a:t>
            </a:r>
            <a:r>
              <a:rPr lang="ru-RU" sz="1300" dirty="0" err="1"/>
              <a:t>п.Горноправдинск</a:t>
            </a:r>
            <a:r>
              <a:rPr lang="ru-RU" sz="1300" dirty="0" smtClean="0"/>
              <a:t>.</a:t>
            </a:r>
          </a:p>
          <a:p>
            <a:pPr algn="just"/>
            <a:r>
              <a:rPr lang="ru-RU" sz="1300" dirty="0" smtClean="0"/>
              <a:t>2. Технико</a:t>
            </a:r>
            <a:r>
              <a:rPr lang="ru-RU" sz="1300" dirty="0"/>
              <a:t>-</a:t>
            </a:r>
            <a:r>
              <a:rPr lang="ru-RU" sz="1300" dirty="0" smtClean="0"/>
              <a:t>экономические показатели:</a:t>
            </a:r>
          </a:p>
          <a:p>
            <a:pPr algn="l"/>
            <a:r>
              <a:rPr lang="ru-RU" sz="1300" dirty="0"/>
              <a:t>- памятник воинам Великой Отечественной войны – 1 шт.</a:t>
            </a:r>
          </a:p>
          <a:p>
            <a:pPr algn="l"/>
            <a:r>
              <a:rPr lang="ru-RU" sz="1300" dirty="0"/>
              <a:t>- площадка вокруг памятника – 330 </a:t>
            </a:r>
            <a:r>
              <a:rPr lang="ru-RU" sz="1300" dirty="0" err="1"/>
              <a:t>кв.м</a:t>
            </a:r>
            <a:r>
              <a:rPr lang="ru-RU" sz="1300" dirty="0"/>
              <a:t>.</a:t>
            </a:r>
          </a:p>
          <a:p>
            <a:pPr algn="l"/>
            <a:r>
              <a:rPr lang="ru-RU" sz="1300" dirty="0"/>
              <a:t>- частично обустроены пешеходные зоны – 915 </a:t>
            </a:r>
            <a:r>
              <a:rPr lang="ru-RU" sz="1300" dirty="0" err="1"/>
              <a:t>кв.м</a:t>
            </a:r>
            <a:r>
              <a:rPr lang="ru-RU" sz="1300" dirty="0"/>
              <a:t>.</a:t>
            </a:r>
          </a:p>
          <a:p>
            <a:pPr algn="l"/>
            <a:r>
              <a:rPr lang="ru-RU" sz="1300" dirty="0"/>
              <a:t>- освещение площадки памятника</a:t>
            </a:r>
            <a:r>
              <a:rPr lang="ru-RU" sz="1300" dirty="0" smtClean="0"/>
              <a:t>.</a:t>
            </a:r>
            <a:endParaRPr lang="ru-RU" sz="1300" dirty="0"/>
          </a:p>
          <a:p>
            <a:pPr marL="0" lvl="1">
              <a:spcBef>
                <a:spcPct val="0"/>
              </a:spcBef>
            </a:pPr>
            <a:r>
              <a:rPr lang="ru-RU" sz="1300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3</a:t>
            </a:r>
            <a:r>
              <a:rPr lang="ru-RU" sz="1300" dirty="0" smtClean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. Этапы:</a:t>
            </a:r>
          </a:p>
          <a:p>
            <a:pPr algn="just"/>
            <a:r>
              <a:rPr lang="ru-RU" sz="1300" dirty="0" smtClean="0"/>
              <a:t> -демонтаж </a:t>
            </a:r>
            <a:r>
              <a:rPr lang="ru-RU" sz="1300" dirty="0"/>
              <a:t>старого тротуара из различных дорожных плит – 65,7 </a:t>
            </a:r>
            <a:r>
              <a:rPr lang="ru-RU" sz="1300" dirty="0" err="1"/>
              <a:t>м.п</a:t>
            </a:r>
            <a:r>
              <a:rPr lang="ru-RU" sz="1300" dirty="0"/>
              <a:t>.</a:t>
            </a:r>
          </a:p>
          <a:p>
            <a:pPr algn="just"/>
            <a:r>
              <a:rPr lang="ru-RU" sz="1300" dirty="0"/>
              <a:t>- устройство пешеходных зон из тротуарной плитки – 306 </a:t>
            </a:r>
            <a:r>
              <a:rPr lang="ru-RU" sz="1300" dirty="0" err="1"/>
              <a:t>кв.м</a:t>
            </a:r>
            <a:r>
              <a:rPr lang="ru-RU" sz="1300" dirty="0"/>
              <a:t>.</a:t>
            </a:r>
          </a:p>
          <a:p>
            <a:pPr algn="just"/>
            <a:r>
              <a:rPr lang="ru-RU" sz="1300" dirty="0"/>
              <a:t>- установка скамеек – 10 шт.</a:t>
            </a:r>
          </a:p>
          <a:p>
            <a:pPr algn="just"/>
            <a:r>
              <a:rPr lang="ru-RU" sz="1300" dirty="0"/>
              <a:t>- строительство мемориала «Герои труда»;</a:t>
            </a:r>
          </a:p>
          <a:p>
            <a:pPr algn="just"/>
            <a:r>
              <a:rPr lang="ru-RU" sz="1300" dirty="0"/>
              <a:t>- озеленение с трудовым участием населения;</a:t>
            </a:r>
          </a:p>
          <a:p>
            <a:pPr algn="just"/>
            <a:r>
              <a:rPr lang="ru-RU" sz="1300" dirty="0"/>
              <a:t>- устройство частичного ограждения (забора) – 186 м.</a:t>
            </a:r>
          </a:p>
          <a:p>
            <a:pPr marL="0" lvl="1">
              <a:spcBef>
                <a:spcPct val="0"/>
              </a:spcBef>
            </a:pPr>
            <a:endParaRPr lang="ru-RU" sz="1300" dirty="0">
              <a:solidFill>
                <a:srgbClr val="57575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ОПИСАНИЕ КОНЦЕПТУАЛЬНЫХ И ПРОЕКТНЫХ РЕШЕНИЙ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919377" y="908720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87727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ОПИСАНИЕ КОНЦЕПТУАЛЬНЫХ И ПРОЕКТНЫХ РЕШЕНИЙ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0448" y="836712"/>
            <a:ext cx="83237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en-US" sz="1400" b="1" i="1" dirty="0">
                <a:latin typeface="+mj-lt"/>
                <a:ea typeface="Times New Roman" panose="02020603050405020304" pitchFamily="18" charset="0"/>
              </a:rPr>
              <a:t>I</a:t>
            </a:r>
            <a:r>
              <a:rPr lang="ru-RU" sz="1400" b="1" i="1" dirty="0">
                <a:latin typeface="+mj-lt"/>
                <a:ea typeface="Times New Roman" panose="02020603050405020304" pitchFamily="18" charset="0"/>
              </a:rPr>
              <a:t> этап.</a:t>
            </a:r>
            <a:r>
              <a:rPr lang="ru-RU" sz="1400" dirty="0">
                <a:latin typeface="+mj-lt"/>
                <a:ea typeface="Times New Roman" panose="02020603050405020304" pitchFamily="18" charset="0"/>
              </a:rPr>
              <a:t> Проведен анализ ландшафта данного участка. Для решения проблем </a:t>
            </a:r>
            <a:r>
              <a:rPr lang="ru-RU" sz="1400" kern="50" dirty="0">
                <a:latin typeface="+mj-lt"/>
                <a:ea typeface="Times New Roman" panose="02020603050405020304" pitchFamily="18" charset="0"/>
              </a:rPr>
              <a:t>технического и художественного плана,</a:t>
            </a:r>
            <a:r>
              <a:rPr lang="ru-RU" sz="1400" dirty="0">
                <a:latin typeface="+mj-lt"/>
                <a:ea typeface="Times New Roman" panose="02020603050405020304" pitchFamily="18" charset="0"/>
              </a:rPr>
              <a:t> связанного с уклоном рельефа, мы предположили  разделение  его на три </a:t>
            </a:r>
            <a:r>
              <a:rPr lang="ru-RU" sz="1400" dirty="0" smtClean="0">
                <a:latin typeface="+mj-lt"/>
                <a:ea typeface="Times New Roman" panose="02020603050405020304" pitchFamily="18" charset="0"/>
              </a:rPr>
              <a:t>плоскости.</a:t>
            </a:r>
            <a:endParaRPr lang="ru-RU" sz="1400" dirty="0">
              <a:latin typeface="+mj-lt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n-US" sz="1400" b="1" i="1" dirty="0">
                <a:latin typeface="+mj-lt"/>
                <a:ea typeface="Times New Roman" panose="02020603050405020304" pitchFamily="18" charset="0"/>
              </a:rPr>
              <a:t>II</a:t>
            </a:r>
            <a:r>
              <a:rPr lang="ru-RU" sz="1400" b="1" i="1" dirty="0">
                <a:latin typeface="+mj-lt"/>
                <a:ea typeface="Times New Roman" panose="02020603050405020304" pitchFamily="18" charset="0"/>
              </a:rPr>
              <a:t> этап.</a:t>
            </a:r>
            <a:r>
              <a:rPr lang="ru-RU" sz="1400" dirty="0">
                <a:latin typeface="+mj-lt"/>
                <a:ea typeface="Times New Roman" panose="02020603050405020304" pitchFamily="18" charset="0"/>
              </a:rPr>
              <a:t> Композиционное зонирование участка: графический чертеж, с  точным указанием размеров в масштабе 1: </a:t>
            </a:r>
            <a:r>
              <a:rPr lang="ru-RU" sz="1400" dirty="0" smtClean="0">
                <a:latin typeface="+mj-lt"/>
                <a:ea typeface="Times New Roman" panose="02020603050405020304" pitchFamily="18" charset="0"/>
              </a:rPr>
              <a:t>200</a:t>
            </a:r>
            <a:endParaRPr lang="ru-RU" sz="14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50246"/>
            <a:ext cx="27813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50246"/>
            <a:ext cx="26098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7717" y="4145606"/>
            <a:ext cx="7836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этап.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Создание проекта по заданным параметрам в программе 3D на компьютере.</a:t>
            </a:r>
            <a:endParaRPr lang="ru-RU" sz="14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155" y="4454266"/>
            <a:ext cx="25908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980" y="4453383"/>
            <a:ext cx="27813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467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1"/>
          <p:cNvSpPr txBox="1">
            <a:spLocks/>
          </p:cNvSpPr>
          <p:nvPr/>
        </p:nvSpPr>
        <p:spPr>
          <a:xfrm>
            <a:off x="415321" y="2013192"/>
            <a:ext cx="8350696" cy="1355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spcBef>
                <a:spcPct val="0"/>
              </a:spcBef>
            </a:pPr>
            <a:r>
              <a:rPr lang="ru-RU" sz="1600" dirty="0" smtClean="0">
                <a:latin typeface="+mj-lt"/>
              </a:rPr>
              <a:t>2. Проведение </a:t>
            </a:r>
            <a:r>
              <a:rPr lang="ru-RU" sz="1600" dirty="0">
                <a:latin typeface="+mj-lt"/>
              </a:rPr>
              <a:t>конкурс на лучший рисунок «Как я вижу Аллею Славы».</a:t>
            </a:r>
          </a:p>
          <a:p>
            <a:pPr marL="0" lvl="1">
              <a:spcBef>
                <a:spcPct val="0"/>
              </a:spcBef>
            </a:pPr>
            <a:endParaRPr lang="ru-RU" sz="1600" dirty="0" smtClean="0">
              <a:solidFill>
                <a:srgbClr val="57575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lvl="1" indent="-342900">
              <a:spcBef>
                <a:spcPct val="0"/>
              </a:spcBef>
              <a:buFont typeface="+mj-lt"/>
              <a:buAutoNum type="arabicPeriod"/>
            </a:pPr>
            <a:endParaRPr lang="ru-RU" sz="1600" dirty="0" smtClean="0">
              <a:solidFill>
                <a:srgbClr val="57575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>
              <a:spcBef>
                <a:spcPct val="0"/>
              </a:spcBef>
            </a:pPr>
            <a:r>
              <a:rPr lang="ru-RU" sz="1600" dirty="0" smtClean="0">
                <a:solidFill>
                  <a:srgbClr val="57575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1600" dirty="0" smtClean="0">
                <a:solidFill>
                  <a:srgbClr val="57575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1600" dirty="0" smtClean="0">
                <a:solidFill>
                  <a:srgbClr val="57575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1600" dirty="0" smtClean="0">
                <a:solidFill>
                  <a:srgbClr val="57575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1600" dirty="0" smtClean="0">
                <a:solidFill>
                  <a:srgbClr val="57575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1600" dirty="0" smtClean="0">
                <a:solidFill>
                  <a:srgbClr val="57575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ru-RU" sz="1600" dirty="0" smtClean="0">
              <a:solidFill>
                <a:srgbClr val="57575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>
              <a:spcBef>
                <a:spcPct val="0"/>
              </a:spcBef>
            </a:pPr>
            <a:endParaRPr lang="ru-RU" sz="1600" dirty="0">
              <a:solidFill>
                <a:srgbClr val="57575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>
              <a:spcBef>
                <a:spcPct val="0"/>
              </a:spcBef>
            </a:pPr>
            <a:endParaRPr lang="ru-RU" sz="1600" dirty="0" smtClean="0">
              <a:solidFill>
                <a:srgbClr val="57575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>
              <a:spcBef>
                <a:spcPct val="0"/>
              </a:spcBef>
            </a:pPr>
            <a:endParaRPr lang="ru-RU" sz="1600" dirty="0">
              <a:solidFill>
                <a:srgbClr val="57575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>
              <a:spcBef>
                <a:spcPct val="0"/>
              </a:spcBef>
            </a:pPr>
            <a:endParaRPr lang="ru-RU" sz="1600" dirty="0" smtClean="0">
              <a:solidFill>
                <a:srgbClr val="57575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1">
              <a:spcBef>
                <a:spcPct val="0"/>
              </a:spcBef>
            </a:pPr>
            <a:r>
              <a:rPr lang="ru-RU" sz="1600" dirty="0" smtClean="0">
                <a:solidFill>
                  <a:srgbClr val="57575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1600" dirty="0" smtClean="0">
                <a:solidFill>
                  <a:srgbClr val="57575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1600" dirty="0" smtClean="0">
                <a:solidFill>
                  <a:srgbClr val="57575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1600" dirty="0" smtClean="0">
                <a:solidFill>
                  <a:srgbClr val="57575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ru-RU" sz="1600" dirty="0">
              <a:solidFill>
                <a:srgbClr val="57575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ИНФОРМАЦИЯ О ВОВЛЕЧЕНИИ НАСЕЛЕНИЯ В ПРОЦЕСС БЛАГОУСТРОЙСТВА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13</a:t>
            </a:r>
            <a:endParaRPr lang="ru-RU" sz="2400" b="1" dirty="0">
              <a:solidFill>
                <a:srgbClr val="00A6B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35" y="1782696"/>
            <a:ext cx="6152529" cy="43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71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0696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ИНФОРМАЦИЯ О ВОВЛЕЧЕНИИ НАСЕЛЕНИЯ В ПРОЦЕСС БЛАГОУСТРОЙСТВА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"/>
          <a:stretch/>
        </p:blipFill>
        <p:spPr>
          <a:xfrm>
            <a:off x="5832533" y="6126343"/>
            <a:ext cx="2788303" cy="73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3123927" y="6129357"/>
            <a:ext cx="2708606" cy="731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175"/>
          <a:stretch/>
        </p:blipFill>
        <p:spPr>
          <a:xfrm>
            <a:off x="415321" y="6129357"/>
            <a:ext cx="2708606" cy="73165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15321" y="764704"/>
            <a:ext cx="8205515" cy="0"/>
          </a:xfrm>
          <a:prstGeom prst="line">
            <a:avLst/>
          </a:prstGeom>
          <a:ln>
            <a:solidFill>
              <a:srgbClr val="E95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8620836" y="6207153"/>
            <a:ext cx="5040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A6B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14</a:t>
            </a:r>
            <a:endParaRPr lang="ru-RU" sz="2400" b="1" dirty="0">
              <a:solidFill>
                <a:srgbClr val="00A6B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022695"/>
              </p:ext>
            </p:extLst>
          </p:nvPr>
        </p:nvGraphicFramePr>
        <p:xfrm>
          <a:off x="439904" y="2081055"/>
          <a:ext cx="3195992" cy="2134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Chart" r:id="rId4" imgW="4895985" imgH="3238410" progId="MSGraph.Chart.8">
                  <p:embed/>
                </p:oleObj>
              </mc:Choice>
              <mc:Fallback>
                <p:oleObj name="Chart" r:id="rId4" imgW="4895985" imgH="3238410" progId="MSGraph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904" y="2081055"/>
                        <a:ext cx="3195992" cy="21348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52400" y="6981825"/>
          <a:ext cx="516890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Chart" r:id="rId6" imgW="5172143" imgH="2857500" progId="MSGraph.Chart.8">
                  <p:embed/>
                </p:oleObj>
              </mc:Choice>
              <mc:Fallback>
                <p:oleObj name="Chart" r:id="rId6" imgW="5172143" imgH="2857500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981825"/>
                        <a:ext cx="5168900" cy="285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152400" y="7054850"/>
          <a:ext cx="5518150" cy="256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Chart" r:id="rId8" imgW="5514975" imgH="2562225" progId="MSGraph.Chart.8">
                  <p:embed/>
                </p:oleObj>
              </mc:Choice>
              <mc:Fallback>
                <p:oleObj name="Chart" r:id="rId8" imgW="5514975" imgH="2562225" progId="MSGraph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054850"/>
                        <a:ext cx="5518150" cy="2562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9745" y="821606"/>
            <a:ext cx="897681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проведенного опроса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1 вопрос 100% опрошенных ответили «Нет», так как действительно, нельзя быть патриотом своего края,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зная его прошлого и настоящего. Патриот лишь тот, кто свято чтит и помнит традиции отцов и дедов.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" y="19168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 вопрос все респонденты дали положительный ответ. Аллея Славы в поселке необходима!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-180528" y="4253027"/>
            <a:ext cx="926907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3 вопрос все респонденты отвечали по-разному, но все их ответы были единодушны в том, что Аллея Славы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должна отражать историческое прошлое, славное и доблестное настоящее наших земляков.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76490" y="4237644"/>
            <a:ext cx="8712968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4 вопрос респонденты дали четкий ответ, что Аллея Славы способствует формированию у подрастающего поколения уважительного отношения к старшему поколению и сохранению традиций отцов и дедов, повышает патриотическое чувство и любовь к родному краю, возрождает у молодежи духовность и чувство гражданской гордости, ответственности, формированию готовности служить на благо Отечества и его защиты.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5 вопрос 96% опрошенных хотели бы участвовать в благоустройстве территории, 4%  ответили, по разным причинам, «не знаю».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24502" y="3755790"/>
            <a:ext cx="9018421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2469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1121</Words>
  <Application>Microsoft Office PowerPoint</Application>
  <PresentationFormat>Экран (4:3)</PresentationFormat>
  <Paragraphs>192</Paragraphs>
  <Slides>22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Chart</vt:lpstr>
      <vt:lpstr>#ЖКХменяется</vt:lpstr>
      <vt:lpstr>ОБЩАЯ ИНФОРМАЦИЯ</vt:lpstr>
      <vt:lpstr>ОБЩАЯ ИНФОРМАЦИЯ</vt:lpstr>
      <vt:lpstr>ОБЩАЯ ИНФОРМАЦИЯ</vt:lpstr>
      <vt:lpstr>ОБЩАЯ ИНФОРМАЦИЯ</vt:lpstr>
      <vt:lpstr>ОПИСАНИЕ КОНЦЕПТУАЛЬНЫХ И ПРОЕКТНЫХ РЕШЕНИЙ</vt:lpstr>
      <vt:lpstr>ОПИСАНИЕ КОНЦЕПТУАЛЬНЫХ И ПРОЕКТНЫХ РЕШЕНИЙ</vt:lpstr>
      <vt:lpstr>ИНФОРМАЦИЯ О ВОВЛЕЧЕНИИ НАСЕЛЕНИЯ В ПРОЦЕСС БЛАГОУСТРОЙСТВА</vt:lpstr>
      <vt:lpstr>ИНФОРМАЦИЯ О ВОВЛЕЧЕНИИ НАСЕЛЕНИЯ В ПРОЦЕСС БЛАГОУСТРОЙСТВА</vt:lpstr>
      <vt:lpstr>ИНФОРМАЦИЯ О ВОВЛЕЧЕНИИ НАСЕЛЕНИЯ В ПРОЦЕСС БЛАГОУСТРОЙСТВА</vt:lpstr>
      <vt:lpstr>ИНФОРМАЦИЯ О ВОВЛЕЧЕНИИ НАСЕЛЕНИЯ В ПРОЦЕСС БЛАГОУСТРОЙСТВА</vt:lpstr>
      <vt:lpstr>ОПИСАНИЕ КОНЦЕПТУАЛЬНЫХ И ПРОЕКТНЫХ РЕШЕНИЙ</vt:lpstr>
      <vt:lpstr>ОПИСАНИЕ КОНЦЕПТУАЛЬНЫХ И ПРОЕКТНЫХ РЕШЕНИЙ</vt:lpstr>
      <vt:lpstr>ОПИСАНИЕ КОНЦЕПТУАЛЬНЫХ И ПРОЕКТНЫХ РЕШЕНИЙ</vt:lpstr>
      <vt:lpstr>ИНФОРМАЦИЯ ОБ ИСТОЧНИКАХ ФИНАНСИРОВАНИЯ ПРОЕКТА</vt:lpstr>
      <vt:lpstr>ИНФОРМАЦИЯ ОБ ИСТОЧНИКАХ ФИНАНСИРОВАНИЯ ПРОЕКТА</vt:lpstr>
      <vt:lpstr>ИНФОРМАЦИЯ ОБ ИСТОЧНИКАХ ФИНАНСИРОВАНИЯ ПРОЕКТА</vt:lpstr>
      <vt:lpstr>ИНФОРМАЦИЯ О ВОВЛЕЧЕНИИ НАСЕЛЕНИЯ В ПРОЦЕСС БЛАГОУСТРОЙСТВА</vt:lpstr>
      <vt:lpstr>ОПИСАНИЕ КОНЦЕПТУАЛЬНЫХ И ПРОЕКТНЫХ РЕШЕНИЙ</vt:lpstr>
      <vt:lpstr>ОПИСАНИЕ ДОПОЛНИТЕЛЬНЫХ МЕРОПРИЯТИЙ </vt:lpstr>
      <vt:lpstr>ОЖИДАЕМЫЕ СОЦИАЛЬНО-ЭКОНОМИЧЕСКИЕ ЭФФЕКТЫ ОТ РЕАЛИЗАЦИИ ПРОЕКТА</vt:lpstr>
      <vt:lpstr>#ЖКХменяется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#ЖКХменяется</dc:title>
  <dc:creator>Камила Ризаева</dc:creator>
  <cp:lastModifiedBy>Кузнецов Денис Валерьевич</cp:lastModifiedBy>
  <cp:revision>44</cp:revision>
  <dcterms:created xsi:type="dcterms:W3CDTF">2018-12-18T11:17:04Z</dcterms:created>
  <dcterms:modified xsi:type="dcterms:W3CDTF">2019-04-05T04:51:21Z</dcterms:modified>
</cp:coreProperties>
</file>